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19" r:id="rId2"/>
    <p:sldId id="421" r:id="rId3"/>
    <p:sldId id="256" r:id="rId4"/>
    <p:sldId id="264" r:id="rId5"/>
    <p:sldId id="43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FB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593" autoAdjust="0"/>
  </p:normalViewPr>
  <p:slideViewPr>
    <p:cSldViewPr snapToGrid="0">
      <p:cViewPr varScale="1">
        <p:scale>
          <a:sx n="76" d="100"/>
          <a:sy n="76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270353-3A37-4811-A2A4-360A1CE013B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DC746D-8F80-46E4-9C46-61C046DCE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5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746D-8F80-46E4-9C46-61C046DCEC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04C97-A9AB-484B-8C89-3D94436AB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746D-8F80-46E4-9C46-61C046DCEC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5456BB-5385-46F4-AAC9-308CF21D9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26" y="3978666"/>
            <a:ext cx="9674148" cy="29185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9E4EB48-A907-4294-BFBE-E17E7C09F3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9451" y="3162300"/>
            <a:ext cx="9144000" cy="146182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700" b="1" kern="1200" cap="non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NAME</a:t>
            </a:r>
            <a:br>
              <a:rPr lang="en-US" dirty="0"/>
            </a:br>
            <a:r>
              <a:rPr lang="en-US" dirty="0"/>
              <a:t>Month XX, 20XX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DCEE8-1D84-411C-BC9B-17EB1006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DA026-3880-4412-830A-EB8ADD08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EAA6-1B07-4424-9D1D-CDD8B7D3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463C4A-DCDF-4B12-81B4-7860A7BDC2E9}"/>
              </a:ext>
            </a:extLst>
          </p:cNvPr>
          <p:cNvSpPr/>
          <p:nvPr/>
        </p:nvSpPr>
        <p:spPr>
          <a:xfrm>
            <a:off x="5133975" y="0"/>
            <a:ext cx="196215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EBEBCC-1042-452C-A4E3-7D910716462C}"/>
              </a:ext>
            </a:extLst>
          </p:cNvPr>
          <p:cNvSpPr/>
          <p:nvPr/>
        </p:nvSpPr>
        <p:spPr>
          <a:xfrm>
            <a:off x="428624" y="611188"/>
            <a:ext cx="11353801" cy="1217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68F37-B410-4E15-B2A2-351BE7FA1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098" y="1906852"/>
            <a:ext cx="11073384" cy="1255448"/>
          </a:xfrm>
        </p:spPr>
        <p:txBody>
          <a:bodyPr anchor="ctr"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n-US" sz="4700" b="1" kern="1200" cap="all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C3465-E0F6-4C57-ABB6-69799B017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972" y="786491"/>
            <a:ext cx="4360253" cy="8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&amp; One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7716-2264-4083-BDEF-4CFECC97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173B-A5F7-4D0F-AC80-983A42120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4A04B-4AB9-4432-8315-1DBE158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AE69-9FC2-4FD3-9315-1A9831F9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9553-E3EC-46A6-9D67-3C60AE42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0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4339-09AF-4BEF-AEDE-0A3B3FBE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555C-97D9-4B1B-BBFC-615637749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1B9DE-B4AD-4CA3-8187-49412A539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75D8D-1199-4E84-8866-EB4FB32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A5CD-3A4B-4464-8446-CD495C4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050E6-8560-4D0D-815D-E848BCA3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F277-5A82-46E8-9CA2-B678E89C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29C62-6049-437D-9EE2-C095B7EB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C7DFF-5853-4A06-A70B-66E00D5F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859C8-2CFA-4062-86F5-073E78E7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115780A-39C4-4069-83DA-943AB74D2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9285"/>
            <a:ext cx="3346704" cy="4389120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43009FE-7C26-4942-AC7B-7960B808A43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2648" y="1899285"/>
            <a:ext cx="3346704" cy="4389120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91DBAFF-58B8-45E3-98A3-F5B3CC3BC3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07096" y="1899285"/>
            <a:ext cx="3346704" cy="4389120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&amp;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60708-4259-48C9-9834-8B488882E09C}"/>
              </a:ext>
            </a:extLst>
          </p:cNvPr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A0E78-DB52-43CD-ACF0-1595540C97D7}"/>
              </a:ext>
            </a:extLst>
          </p:cNvPr>
          <p:cNvSpPr>
            <a:spLocks noChangeAspect="1"/>
          </p:cNvSpPr>
          <p:nvPr/>
        </p:nvSpPr>
        <p:spPr>
          <a:xfrm>
            <a:off x="440286" y="5272132"/>
            <a:ext cx="11309338" cy="1189298"/>
          </a:xfrm>
          <a:prstGeom prst="rect">
            <a:avLst/>
          </a:prstGeom>
          <a:solidFill>
            <a:srgbClr val="216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57716-2264-4083-BDEF-4CFECC97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5451"/>
            <a:ext cx="10515600" cy="9626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173B-A5F7-4D0F-AC80-983A4212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524"/>
            <a:ext cx="10515600" cy="4689475"/>
          </a:xfrm>
        </p:spPr>
        <p:txBody>
          <a:bodyPr/>
          <a:lstStyle>
            <a:lvl1pPr marL="0" indent="0">
              <a:buClr>
                <a:srgbClr val="2162AF"/>
              </a:buClr>
              <a:buFont typeface="Wingdings" panose="05000000000000000000" pitchFamily="2" charset="2"/>
              <a:buNone/>
              <a:defRPr/>
            </a:lvl1pPr>
            <a:lvl2pPr marL="666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2pPr>
            <a:lvl3pPr marL="972900" indent="-34290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3pPr>
            <a:lvl4pPr marL="129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4pPr>
            <a:lvl5pPr marL="1653750" indent="-285750">
              <a:buClr>
                <a:srgbClr val="2162A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4A04B-4AB9-4432-8315-1DBE158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AE69-9FC2-4FD3-9315-1A9831F9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9553-E3EC-46A6-9D67-3C60AE42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5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D60708-4259-48C9-9834-8B488882E09C}"/>
              </a:ext>
            </a:extLst>
          </p:cNvPr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A0E78-DB52-43CD-ACF0-1595540C97D7}"/>
              </a:ext>
            </a:extLst>
          </p:cNvPr>
          <p:cNvSpPr>
            <a:spLocks noChangeAspect="1"/>
          </p:cNvSpPr>
          <p:nvPr/>
        </p:nvSpPr>
        <p:spPr>
          <a:xfrm>
            <a:off x="440286" y="5272132"/>
            <a:ext cx="11309338" cy="1189298"/>
          </a:xfrm>
          <a:prstGeom prst="rect">
            <a:avLst/>
          </a:prstGeom>
          <a:solidFill>
            <a:srgbClr val="216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57716-2264-4083-BDEF-4CFECC97C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85451"/>
            <a:ext cx="10515600" cy="962661"/>
          </a:xfrm>
        </p:spPr>
        <p:txBody>
          <a:bodyPr>
            <a:normAutofit/>
          </a:bodyPr>
          <a:lstStyle>
            <a:lvl1pPr algn="ctr">
              <a:defRPr sz="5400" b="1"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4A04B-4AB9-4432-8315-1DBE158C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AE69-9FC2-4FD3-9315-1A9831F9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9553-E3EC-46A6-9D67-3C60AE42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A6C8B-E604-49F7-A748-FBDC9F68D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805" y="1479822"/>
            <a:ext cx="9592493" cy="28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88B8ED7-8664-4512-9F5C-FEA49ED33723}"/>
              </a:ext>
            </a:extLst>
          </p:cNvPr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84A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54077-9AD3-4AA8-AC02-1965D3C8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027"/>
            <a:ext cx="10515600" cy="962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45720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C4BD-56E2-4576-B274-90FFE3B2D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Second level</a:t>
            </a:r>
          </a:p>
          <a:p>
            <a:pPr marL="0" lvl="2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Third level</a:t>
            </a:r>
          </a:p>
          <a:p>
            <a:pPr marL="0" lvl="3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Fourth level</a:t>
            </a:r>
          </a:p>
          <a:p>
            <a:pPr marL="0" lvl="4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92000"/>
              <a:buFont typeface="Wingdings 2" panose="05020102010507070707" pitchFamily="18" charset="2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53BA-757B-4893-B41A-3FB4E363F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AE66-F711-4CCE-B23E-FC3D45E6527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D9B2-5AFD-4DDE-BB0D-1F9A2A014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6C558-D5BA-4852-8A03-0835700C1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6772-077C-460E-8F17-0E8B4E7D8A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E460D-80F8-486D-9F86-03BAEDC4A50D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216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CF601-2DB9-440E-A36C-CB8766C799BE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2162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C84278-C90B-40D5-AF40-4F10AD8D9556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84A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CFA7E-6F99-4EF4-83CE-67A066FA85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206" y="102284"/>
            <a:ext cx="1555518" cy="3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cap="all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 Pro Black" panose="020B0A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66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72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93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53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lanning@omnitran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31881B-6EEA-4995-86BD-29D7A921B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STRATEGIC DEVELOPMENT DEPARTMENT</a:t>
            </a:r>
          </a:p>
          <a:p>
            <a:r>
              <a:rPr lang="en-US" dirty="0"/>
              <a:t>December 15,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5BD2E-0FA7-4986-86D2-D17983059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public meeting</a:t>
            </a:r>
          </a:p>
        </p:txBody>
      </p:sp>
    </p:spTree>
    <p:extLst>
      <p:ext uri="{BB962C8B-B14F-4D97-AF65-F5344CB8AC3E}">
        <p14:creationId xmlns:p14="http://schemas.microsoft.com/office/powerpoint/2010/main" val="25924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D117-6DCA-429A-8258-A88FFC73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Submitting comments &amp;</a:t>
            </a:r>
            <a:br>
              <a:rPr lang="en-US" dirty="0"/>
            </a:br>
            <a:r>
              <a:rPr lang="en-US" dirty="0"/>
              <a:t>Translation services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06DD5145-B62B-48C1-8F97-A90AEEB1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67" y="1877960"/>
            <a:ext cx="5025407" cy="4794170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Virtually or in-person meetings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Mail comments to: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Omnitrans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Strategic Development Dept.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1700 W. 5</a:t>
            </a:r>
            <a:r>
              <a:rPr lang="en-US" sz="2000" baseline="30000" dirty="0"/>
              <a:t>th</a:t>
            </a:r>
            <a:r>
              <a:rPr lang="en-US" sz="2000" dirty="0"/>
              <a:t> Street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dirty="0"/>
              <a:t>San Bernardino, CA 92411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Email: </a:t>
            </a:r>
            <a:r>
              <a:rPr lang="en-US" sz="2000" b="0" dirty="0">
                <a:hlinkClick r:id="rId2"/>
              </a:rPr>
              <a:t>planning@omnitrans.org</a:t>
            </a:r>
            <a:endParaRPr lang="en-US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Call: 909-379-7342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Online comment form: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0" dirty="0">
                <a:solidFill>
                  <a:schemeClr val="accent1"/>
                </a:solidFill>
              </a:rPr>
              <a:t>   </a:t>
            </a:r>
            <a:r>
              <a:rPr lang="en-US" sz="2200" b="0" u="sng" dirty="0">
                <a:solidFill>
                  <a:schemeClr val="accent1"/>
                </a:solidFill>
              </a:rPr>
              <a:t>omnitrans.org/publichearings21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F03382-7034-4F43-AC24-455008CF5DC9}"/>
              </a:ext>
            </a:extLst>
          </p:cNvPr>
          <p:cNvSpPr txBox="1">
            <a:spLocks/>
          </p:cNvSpPr>
          <p:nvPr/>
        </p:nvSpPr>
        <p:spPr>
          <a:xfrm>
            <a:off x="6209071" y="1877960"/>
            <a:ext cx="5515897" cy="4794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162AF"/>
              </a:buClr>
              <a:buFont typeface="Wingdings" panose="05000000000000000000" pitchFamily="2" charset="2"/>
              <a:buNone/>
              <a:defRPr lang="en-US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62AF"/>
              </a:buClr>
              <a:buFont typeface="Wingdings" panose="05000000000000000000" pitchFamily="2" charset="2"/>
              <a:buChar char="§"/>
              <a:defRPr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62AF"/>
              </a:buClr>
              <a:buFont typeface="Wingdings" panose="05000000000000000000" pitchFamily="2" charset="2"/>
              <a:buChar char="§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62AF"/>
              </a:buClr>
              <a:buFont typeface="Wingdings" panose="05000000000000000000" pitchFamily="2" charset="2"/>
              <a:buChar char="§"/>
              <a:def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3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162AF"/>
              </a:buClr>
              <a:buFont typeface="Wingdings" panose="05000000000000000000" pitchFamily="2" charset="2"/>
              <a:buChar char="§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Spanish translation is available at the virtual public meetings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If you require translation services for other languages, please let us know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9B4E19-FFE4-4ACC-A8AC-59D59E1FB32E}"/>
              </a:ext>
            </a:extLst>
          </p:cNvPr>
          <p:cNvSpPr txBox="1"/>
          <p:nvPr/>
        </p:nvSpPr>
        <p:spPr>
          <a:xfrm>
            <a:off x="6209071" y="4701966"/>
            <a:ext cx="51447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Submit comments by December 31, 2021</a:t>
            </a:r>
          </a:p>
        </p:txBody>
      </p:sp>
    </p:spTree>
    <p:extLst>
      <p:ext uri="{BB962C8B-B14F-4D97-AF65-F5344CB8AC3E}">
        <p14:creationId xmlns:p14="http://schemas.microsoft.com/office/powerpoint/2010/main" val="41135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BD2E-0FA7-4986-86D2-D17983059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Temporary suspension </a:t>
            </a:r>
            <a:br>
              <a:rPr lang="en-US" dirty="0"/>
            </a:br>
            <a:r>
              <a:rPr lang="en-US" dirty="0"/>
              <a:t>of Route 290</a:t>
            </a:r>
          </a:p>
        </p:txBody>
      </p:sp>
    </p:spTree>
    <p:extLst>
      <p:ext uri="{BB962C8B-B14F-4D97-AF65-F5344CB8AC3E}">
        <p14:creationId xmlns:p14="http://schemas.microsoft.com/office/powerpoint/2010/main" val="114303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8431-B557-4E09-9553-EAF3E2A1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service to route 290 stops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12270-9B51-4BB7-8A9D-2D0DCD448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509" y="1799924"/>
            <a:ext cx="10805553" cy="3783950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2E7F100-BC15-40F8-8247-5680D9B8F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29973"/>
            <a:ext cx="12191999" cy="719062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algn="ctr" defTabSz="2640922">
              <a:spcBef>
                <a:spcPts val="1600"/>
              </a:spcBef>
            </a:pPr>
            <a:r>
              <a:rPr lang="en-US" b="0" dirty="0">
                <a:solidFill>
                  <a:schemeClr val="bg1"/>
                </a:solidFill>
              </a:rPr>
              <a:t>All four Route 290 stops still served by Omnitrans local fixed routes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160AD07-5C06-401C-BD61-1B92A043DCEC}"/>
              </a:ext>
            </a:extLst>
          </p:cNvPr>
          <p:cNvSpPr/>
          <p:nvPr/>
        </p:nvSpPr>
        <p:spPr>
          <a:xfrm>
            <a:off x="933650" y="2236787"/>
            <a:ext cx="2300437" cy="991402"/>
          </a:xfrm>
          <a:prstGeom prst="wedgeRectCallout">
            <a:avLst/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Routes: 66, 84, 85, 88, OmniRide Upland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1FD0897-FD40-47C6-96B8-CBB2C622FB24}"/>
              </a:ext>
            </a:extLst>
          </p:cNvPr>
          <p:cNvSpPr/>
          <p:nvPr/>
        </p:nvSpPr>
        <p:spPr>
          <a:xfrm>
            <a:off x="4685898" y="5088173"/>
            <a:ext cx="2379045" cy="719062"/>
          </a:xfrm>
          <a:prstGeom prst="wedgeRectCallout">
            <a:avLst>
              <a:gd name="adj1" fmla="val -21670"/>
              <a:gd name="adj2" fmla="val -74393"/>
            </a:avLst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Routes: 61, 81, 82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08DCDE3-7026-452E-9974-5904B689EA23}"/>
              </a:ext>
            </a:extLst>
          </p:cNvPr>
          <p:cNvSpPr/>
          <p:nvPr/>
        </p:nvSpPr>
        <p:spPr>
          <a:xfrm>
            <a:off x="8351519" y="5224956"/>
            <a:ext cx="2265145" cy="631968"/>
          </a:xfrm>
          <a:prstGeom prst="wedgeRectCallout">
            <a:avLst>
              <a:gd name="adj1" fmla="val -21670"/>
              <a:gd name="adj2" fmla="val -74393"/>
            </a:avLst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Routes: 1, 19, 22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AB05FBC-FCE0-42B2-85FC-153D3CF33AC0}"/>
              </a:ext>
            </a:extLst>
          </p:cNvPr>
          <p:cNvSpPr/>
          <p:nvPr/>
        </p:nvSpPr>
        <p:spPr>
          <a:xfrm>
            <a:off x="9243054" y="1526874"/>
            <a:ext cx="2300437" cy="1105527"/>
          </a:xfrm>
          <a:prstGeom prst="wedgeRectCallout">
            <a:avLst>
              <a:gd name="adj1" fmla="val 22264"/>
              <a:gd name="adj2" fmla="val 61061"/>
            </a:avLst>
          </a:prstGeom>
          <a:solidFill>
            <a:srgbClr val="FF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Routes: 1, 2, 3, 4, 6, 8, 10, 14, 15, 215, sbX, OmniAccess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05DCE6-D5BD-4EBE-B622-338803A30045}"/>
              </a:ext>
            </a:extLst>
          </p:cNvPr>
          <p:cNvGrpSpPr/>
          <p:nvPr/>
        </p:nvGrpSpPr>
        <p:grpSpPr>
          <a:xfrm>
            <a:off x="3403600" y="1790638"/>
            <a:ext cx="5651500" cy="673271"/>
            <a:chOff x="3403600" y="1790638"/>
            <a:chExt cx="5651500" cy="67327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D6BD265-899B-46F2-B584-0595D7DB7057}"/>
                </a:ext>
              </a:extLst>
            </p:cNvPr>
            <p:cNvCxnSpPr>
              <a:cxnSpLocks/>
            </p:cNvCxnSpPr>
            <p:nvPr/>
          </p:nvCxnSpPr>
          <p:spPr>
            <a:xfrm>
              <a:off x="3403600" y="2463909"/>
              <a:ext cx="56515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05BCE1-0391-4883-AF0B-CAD176283DC9}"/>
                </a:ext>
              </a:extLst>
            </p:cNvPr>
            <p:cNvSpPr txBox="1"/>
            <p:nvPr/>
          </p:nvSpPr>
          <p:spPr>
            <a:xfrm>
              <a:off x="4136390" y="1790638"/>
              <a:ext cx="4185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5"/>
                  </a:solidFill>
                </a:rPr>
                <a:t>Routes 66 &amp; 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34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F4DDF-0AF2-4A86-8BEA-6D05DB10E669}"/>
              </a:ext>
            </a:extLst>
          </p:cNvPr>
          <p:cNvSpPr txBox="1"/>
          <p:nvPr/>
        </p:nvSpPr>
        <p:spPr>
          <a:xfrm>
            <a:off x="838200" y="509888"/>
            <a:ext cx="10994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Upcoming Public Hearings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B351F8-5A2F-4525-9573-9E7B7834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3395"/>
            <a:ext cx="10515600" cy="77471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D1C6B6-5173-4211-8CC6-5D21EE96F130}"/>
              </a:ext>
            </a:extLst>
          </p:cNvPr>
          <p:cNvSpPr/>
          <p:nvPr/>
        </p:nvSpPr>
        <p:spPr>
          <a:xfrm>
            <a:off x="308008" y="5120640"/>
            <a:ext cx="11646569" cy="385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422F3B-B69D-400F-A728-36F5B83B5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313817"/>
              </p:ext>
            </p:extLst>
          </p:nvPr>
        </p:nvGraphicFramePr>
        <p:xfrm>
          <a:off x="1229952" y="1039297"/>
          <a:ext cx="9981754" cy="276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025">
                  <a:extLst>
                    <a:ext uri="{9D8B030D-6E8A-4147-A177-3AD203B41FA5}">
                      <a16:colId xmlns:a16="http://schemas.microsoft.com/office/drawing/2014/main" val="2357302620"/>
                    </a:ext>
                  </a:extLst>
                </a:gridCol>
                <a:gridCol w="2387796">
                  <a:extLst>
                    <a:ext uri="{9D8B030D-6E8A-4147-A177-3AD203B41FA5}">
                      <a16:colId xmlns:a16="http://schemas.microsoft.com/office/drawing/2014/main" val="574218460"/>
                    </a:ext>
                  </a:extLst>
                </a:gridCol>
                <a:gridCol w="2088350">
                  <a:extLst>
                    <a:ext uri="{9D8B030D-6E8A-4147-A177-3AD203B41FA5}">
                      <a16:colId xmlns:a16="http://schemas.microsoft.com/office/drawing/2014/main" val="3535855610"/>
                    </a:ext>
                  </a:extLst>
                </a:gridCol>
                <a:gridCol w="1425720">
                  <a:extLst>
                    <a:ext uri="{9D8B030D-6E8A-4147-A177-3AD203B41FA5}">
                      <a16:colId xmlns:a16="http://schemas.microsoft.com/office/drawing/2014/main" val="535593213"/>
                    </a:ext>
                  </a:extLst>
                </a:gridCol>
                <a:gridCol w="2276863">
                  <a:extLst>
                    <a:ext uri="{9D8B030D-6E8A-4147-A177-3AD203B41FA5}">
                      <a16:colId xmlns:a16="http://schemas.microsoft.com/office/drawing/2014/main" val="3546637708"/>
                    </a:ext>
                  </a:extLst>
                </a:gridCol>
              </a:tblGrid>
              <a:tr h="545521">
                <a:tc>
                  <a:txBody>
                    <a:bodyPr/>
                    <a:lstStyle/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CITY/ COMMUNITY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87" marR="47187" marT="101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LOCATION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87" marR="47187" marT="10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>
                          <a:effectLst/>
                        </a:rPr>
                        <a:t>DATE</a:t>
                      </a:r>
                      <a:endParaRPr lang="es-MX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87" marR="47187" marT="10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TIME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87" marR="47187" marT="10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ROUTES TO MEETING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87" marR="47187" marT="101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4414228"/>
                  </a:ext>
                </a:extLst>
              </a:tr>
              <a:tr h="222661">
                <a:tc rowSpan="2">
                  <a:txBody>
                    <a:bodyPr/>
                    <a:lstStyle/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Virtual Meeting*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536" marR="112536" marT="56268" marB="562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Online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536" marR="112536" marT="56268" marB="5626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Wednesday,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87" marR="47187" marT="10112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6:00 P.M. – 7:00 P.M.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536" marR="112536" marT="56268" marB="56268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Online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536" marR="112536" marT="56268" marB="5626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347459"/>
                  </a:ext>
                </a:extLst>
              </a:tr>
              <a:tr h="322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December 15, 2021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187" marR="47187" marT="10112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91816"/>
                  </a:ext>
                </a:extLst>
              </a:tr>
              <a:tr h="723650">
                <a:tc>
                  <a:txBody>
                    <a:bodyPr/>
                    <a:lstStyle/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>
                          <a:effectLst/>
                        </a:rPr>
                        <a:t>Montclair</a:t>
                      </a:r>
                      <a:endParaRPr lang="es-MX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Montclair Transit Center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noProof="0" dirty="0">
                          <a:effectLst/>
                          <a:latin typeface="Verdana (Body)"/>
                        </a:rPr>
                        <a:t>Thursday</a:t>
                      </a:r>
                      <a:r>
                        <a:rPr lang="es-MX" sz="1200" u="none" strike="noStrike" dirty="0">
                          <a:effectLst/>
                          <a:latin typeface="Verdana (Body)"/>
                        </a:rPr>
                        <a:t>,</a:t>
                      </a: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b="0" i="0" u="none" strike="noStrike" dirty="0">
                          <a:effectLst/>
                          <a:latin typeface="Verdana (Body)"/>
                        </a:rPr>
                        <a:t>December 16, 2021</a:t>
                      </a:r>
                      <a:endParaRPr lang="es-MX" sz="2200" b="0" i="0" u="none" strike="noStrike" dirty="0">
                        <a:effectLst/>
                        <a:latin typeface="Verdana (Body)"/>
                      </a:endParaRPr>
                    </a:p>
                  </a:txBody>
                  <a:tcPr marL="47187" marR="47187" marT="101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7:00 A.M. – 9:00 A.M.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66, 84, 85, 88, 290, OmniRide Upland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75329"/>
                  </a:ext>
                </a:extLst>
              </a:tr>
              <a:tr h="953540">
                <a:tc>
                  <a:txBody>
                    <a:bodyPr/>
                    <a:lstStyle/>
                    <a:p>
                      <a:pPr marL="0" marR="0"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San Bernardino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u="none" strike="noStrike" dirty="0">
                          <a:effectLst/>
                        </a:rPr>
                        <a:t>San Bernardino Transit Center</a:t>
                      </a:r>
                      <a:endParaRPr lang="es-MX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noProof="0" dirty="0">
                          <a:effectLst/>
                          <a:latin typeface="Verdana (Body)"/>
                        </a:rPr>
                        <a:t>Friday,</a:t>
                      </a: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>
                          <a:effectLst/>
                          <a:latin typeface="Verdana (Body)"/>
                        </a:rPr>
                        <a:t>December 17, 2021</a:t>
                      </a:r>
                      <a:endParaRPr lang="es-MX" sz="2200" b="0" i="0" u="none" strike="noStrike" dirty="0">
                        <a:effectLst/>
                        <a:latin typeface="Verdana (Body)"/>
                      </a:endParaRPr>
                    </a:p>
                  </a:txBody>
                  <a:tcPr marL="47187" marR="47187" marT="10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6:00 A.M. – 8:00 A.M.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u="none" strike="noStrike" dirty="0">
                          <a:effectLst/>
                        </a:rPr>
                        <a:t>1, 2, 3, 4, 6, 8, 10, 14, 15, 215, 290, 305, sbX, OmniAccess</a:t>
                      </a:r>
                      <a:endParaRPr lang="it-IT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663" marR="108663" marT="54331" marB="5433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41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284930"/>
      </p:ext>
    </p:extLst>
  </p:cSld>
  <p:clrMapOvr>
    <a:masterClrMapping/>
  </p:clrMapOvr>
</p:sld>
</file>

<file path=ppt/theme/theme1.xml><?xml version="1.0" encoding="utf-8"?>
<a:theme xmlns:a="http://schemas.openxmlformats.org/drawingml/2006/main" name="Omni 2020">
  <a:themeElements>
    <a:clrScheme name="Omni2020">
      <a:dk1>
        <a:sysClr val="windowText" lastClr="000000"/>
      </a:dk1>
      <a:lt1>
        <a:sysClr val="window" lastClr="FFFFFF"/>
      </a:lt1>
      <a:dk2>
        <a:srgbClr val="2162AF"/>
      </a:dk2>
      <a:lt2>
        <a:srgbClr val="84AD40"/>
      </a:lt2>
      <a:accent1>
        <a:srgbClr val="2162AF"/>
      </a:accent1>
      <a:accent2>
        <a:srgbClr val="84AD40"/>
      </a:accent2>
      <a:accent3>
        <a:srgbClr val="4A2739"/>
      </a:accent3>
      <a:accent4>
        <a:srgbClr val="BFBFBF"/>
      </a:accent4>
      <a:accent5>
        <a:srgbClr val="2162AF"/>
      </a:accent5>
      <a:accent6>
        <a:srgbClr val="EBDAE2"/>
      </a:accent6>
      <a:hlink>
        <a:srgbClr val="2162AF"/>
      </a:hlink>
      <a:folHlink>
        <a:srgbClr val="954F72"/>
      </a:folHlink>
    </a:clrScheme>
    <a:fontScheme name="Custom 1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ni 2020" id="{626076FA-469E-4222-B0D7-800C639AB64F}" vid="{EA4FA60A-7A34-426A-A9AF-0602A53C98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 2020</Template>
  <TotalTime>2498</TotalTime>
  <Words>289</Words>
  <Application>Microsoft Office PowerPoint</Application>
  <PresentationFormat>Widescreen</PresentationFormat>
  <Paragraphs>57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Gill Sans MT</vt:lpstr>
      <vt:lpstr>Verdana</vt:lpstr>
      <vt:lpstr>Verdana (Body)</vt:lpstr>
      <vt:lpstr>Verdana Pro Black</vt:lpstr>
      <vt:lpstr>Wingdings</vt:lpstr>
      <vt:lpstr>Wingdings 2</vt:lpstr>
      <vt:lpstr>Omni 2020</vt:lpstr>
      <vt:lpstr>Virtual public meeting</vt:lpstr>
      <vt:lpstr>Submitting comments &amp; Translation services</vt:lpstr>
      <vt:lpstr>Temporary suspension  of Route 290</vt:lpstr>
      <vt:lpstr>Local service to route 290 stops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Covid-related service change</dc:title>
  <dc:creator>Victor Cuate</dc:creator>
  <cp:lastModifiedBy>Victor Cuate</cp:lastModifiedBy>
  <cp:revision>85</cp:revision>
  <cp:lastPrinted>2021-03-03T00:14:25Z</cp:lastPrinted>
  <dcterms:created xsi:type="dcterms:W3CDTF">2021-03-02T17:02:45Z</dcterms:created>
  <dcterms:modified xsi:type="dcterms:W3CDTF">2021-11-30T17:21:50Z</dcterms:modified>
</cp:coreProperties>
</file>